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22"/>
  </p:notesMasterIdLst>
  <p:sldIdLst>
    <p:sldId id="256" r:id="rId2"/>
    <p:sldId id="274" r:id="rId3"/>
    <p:sldId id="257" r:id="rId4"/>
    <p:sldId id="258" r:id="rId5"/>
    <p:sldId id="260" r:id="rId6"/>
    <p:sldId id="261" r:id="rId7"/>
    <p:sldId id="259" r:id="rId8"/>
    <p:sldId id="262" r:id="rId9"/>
    <p:sldId id="263" r:id="rId10"/>
    <p:sldId id="264" r:id="rId11"/>
    <p:sldId id="265" r:id="rId12"/>
    <p:sldId id="266" r:id="rId13"/>
    <p:sldId id="267" r:id="rId14"/>
    <p:sldId id="269" r:id="rId15"/>
    <p:sldId id="270" r:id="rId16"/>
    <p:sldId id="275" r:id="rId17"/>
    <p:sldId id="271" r:id="rId18"/>
    <p:sldId id="273" r:id="rId19"/>
    <p:sldId id="268"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94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19"/>
    <p:restoredTop sz="94681"/>
  </p:normalViewPr>
  <p:slideViewPr>
    <p:cSldViewPr snapToGrid="0" snapToObjects="1">
      <p:cViewPr varScale="1">
        <p:scale>
          <a:sx n="93" d="100"/>
          <a:sy n="93" d="100"/>
        </p:scale>
        <p:origin x="240"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DBC82C-A83C-5A47-94C2-9FFAC70700ED}" type="doc">
      <dgm:prSet loTypeId="urn:microsoft.com/office/officeart/2005/8/layout/venn1" loCatId="relationship" qsTypeId="urn:microsoft.com/office/officeart/2005/8/quickstyle/simple1" qsCatId="simple" csTypeId="urn:microsoft.com/office/officeart/2005/8/colors/accent1_2" csCatId="accent1" phldr="1"/>
      <dgm:spPr/>
    </dgm:pt>
    <dgm:pt modelId="{963B17E9-EDFA-A44F-86BB-4AD8F61A2BE5}">
      <dgm:prSet phldrT="[Text]"/>
      <dgm:spPr/>
      <dgm:t>
        <a:bodyPr/>
        <a:lstStyle/>
        <a:p>
          <a:r>
            <a:rPr lang="en-US" dirty="0"/>
            <a:t>Theoretically Important!!</a:t>
          </a:r>
        </a:p>
      </dgm:t>
    </dgm:pt>
    <dgm:pt modelId="{8A443365-4676-8D48-9376-C63F50067443}" type="parTrans" cxnId="{2D1BD40D-078C-4A45-B2D6-E9CCBE0406BB}">
      <dgm:prSet/>
      <dgm:spPr/>
      <dgm:t>
        <a:bodyPr/>
        <a:lstStyle/>
        <a:p>
          <a:endParaRPr lang="en-US"/>
        </a:p>
      </dgm:t>
    </dgm:pt>
    <dgm:pt modelId="{82B1EB4D-42AD-5245-BB60-5115CABC359C}" type="sibTrans" cxnId="{2D1BD40D-078C-4A45-B2D6-E9CCBE0406BB}">
      <dgm:prSet/>
      <dgm:spPr/>
      <dgm:t>
        <a:bodyPr/>
        <a:lstStyle/>
        <a:p>
          <a:endParaRPr lang="en-US"/>
        </a:p>
      </dgm:t>
    </dgm:pt>
    <dgm:pt modelId="{045CA9BE-0F4E-644A-A5CF-A9E855D6F926}">
      <dgm:prSet phldrT="[Text]"/>
      <dgm:spPr/>
      <dgm:t>
        <a:bodyPr/>
        <a:lstStyle/>
        <a:p>
          <a:r>
            <a:rPr lang="en-US" dirty="0"/>
            <a:t>Available (in sufficient N) in ECHO now</a:t>
          </a:r>
        </a:p>
      </dgm:t>
    </dgm:pt>
    <dgm:pt modelId="{4FFFEEBA-883B-9643-A2F2-77192A04E886}" type="parTrans" cxnId="{72FF8DF4-9C44-5846-97A9-7026990C1291}">
      <dgm:prSet/>
      <dgm:spPr/>
      <dgm:t>
        <a:bodyPr/>
        <a:lstStyle/>
        <a:p>
          <a:endParaRPr lang="en-US"/>
        </a:p>
      </dgm:t>
    </dgm:pt>
    <dgm:pt modelId="{35202C8E-7F05-7747-8D0A-C1C4E894B1E9}" type="sibTrans" cxnId="{72FF8DF4-9C44-5846-97A9-7026990C1291}">
      <dgm:prSet/>
      <dgm:spPr/>
      <dgm:t>
        <a:bodyPr/>
        <a:lstStyle/>
        <a:p>
          <a:endParaRPr lang="en-US"/>
        </a:p>
      </dgm:t>
    </dgm:pt>
    <dgm:pt modelId="{9969D1AD-A218-6F4F-984C-CE96DC9F0EB9}">
      <dgm:prSet phldrT="[Text]"/>
      <dgm:spPr/>
      <dgm:t>
        <a:bodyPr/>
        <a:lstStyle/>
        <a:p>
          <a:r>
            <a:rPr lang="en-US" dirty="0"/>
            <a:t>Stable in ECHO</a:t>
          </a:r>
        </a:p>
      </dgm:t>
    </dgm:pt>
    <dgm:pt modelId="{44FF3F3C-BAE5-9745-B015-ECE7DF8B3D02}" type="parTrans" cxnId="{13D32627-C8CA-FC4F-A0DC-7B5F4167EB3A}">
      <dgm:prSet/>
      <dgm:spPr/>
      <dgm:t>
        <a:bodyPr/>
        <a:lstStyle/>
        <a:p>
          <a:endParaRPr lang="en-US"/>
        </a:p>
      </dgm:t>
    </dgm:pt>
    <dgm:pt modelId="{3F9DF6F3-ADAF-9C4A-8AEC-AB541E176222}" type="sibTrans" cxnId="{13D32627-C8CA-FC4F-A0DC-7B5F4167EB3A}">
      <dgm:prSet/>
      <dgm:spPr/>
      <dgm:t>
        <a:bodyPr/>
        <a:lstStyle/>
        <a:p>
          <a:endParaRPr lang="en-US"/>
        </a:p>
      </dgm:t>
    </dgm:pt>
    <dgm:pt modelId="{B8975C5D-D47C-594B-91B4-BCFC9E7510CC}" type="pres">
      <dgm:prSet presAssocID="{F9DBC82C-A83C-5A47-94C2-9FFAC70700ED}" presName="compositeShape" presStyleCnt="0">
        <dgm:presLayoutVars>
          <dgm:chMax val="7"/>
          <dgm:dir/>
          <dgm:resizeHandles val="exact"/>
        </dgm:presLayoutVars>
      </dgm:prSet>
      <dgm:spPr/>
    </dgm:pt>
    <dgm:pt modelId="{93FA91C6-AF0F-A846-9F94-8012238EFEEB}" type="pres">
      <dgm:prSet presAssocID="{963B17E9-EDFA-A44F-86BB-4AD8F61A2BE5}" presName="circ1" presStyleLbl="vennNode1" presStyleIdx="0" presStyleCnt="3"/>
      <dgm:spPr/>
    </dgm:pt>
    <dgm:pt modelId="{D7443406-0B27-5049-AB9C-3B49290EF293}" type="pres">
      <dgm:prSet presAssocID="{963B17E9-EDFA-A44F-86BB-4AD8F61A2BE5}" presName="circ1Tx" presStyleLbl="revTx" presStyleIdx="0" presStyleCnt="0">
        <dgm:presLayoutVars>
          <dgm:chMax val="0"/>
          <dgm:chPref val="0"/>
          <dgm:bulletEnabled val="1"/>
        </dgm:presLayoutVars>
      </dgm:prSet>
      <dgm:spPr/>
    </dgm:pt>
    <dgm:pt modelId="{8BE99B03-E8D2-7243-B7AD-DB0ABF62F0D3}" type="pres">
      <dgm:prSet presAssocID="{045CA9BE-0F4E-644A-A5CF-A9E855D6F926}" presName="circ2" presStyleLbl="vennNode1" presStyleIdx="1" presStyleCnt="3"/>
      <dgm:spPr/>
    </dgm:pt>
    <dgm:pt modelId="{90B80A0B-10E6-CB43-9B57-8A798941B4E6}" type="pres">
      <dgm:prSet presAssocID="{045CA9BE-0F4E-644A-A5CF-A9E855D6F926}" presName="circ2Tx" presStyleLbl="revTx" presStyleIdx="0" presStyleCnt="0">
        <dgm:presLayoutVars>
          <dgm:chMax val="0"/>
          <dgm:chPref val="0"/>
          <dgm:bulletEnabled val="1"/>
        </dgm:presLayoutVars>
      </dgm:prSet>
      <dgm:spPr/>
    </dgm:pt>
    <dgm:pt modelId="{8CDF78E6-BEDE-4A43-A6C4-9D842172C5DB}" type="pres">
      <dgm:prSet presAssocID="{9969D1AD-A218-6F4F-984C-CE96DC9F0EB9}" presName="circ3" presStyleLbl="vennNode1" presStyleIdx="2" presStyleCnt="3"/>
      <dgm:spPr/>
    </dgm:pt>
    <dgm:pt modelId="{0E89FEDD-4362-9344-8A9E-7285D463FE37}" type="pres">
      <dgm:prSet presAssocID="{9969D1AD-A218-6F4F-984C-CE96DC9F0EB9}" presName="circ3Tx" presStyleLbl="revTx" presStyleIdx="0" presStyleCnt="0">
        <dgm:presLayoutVars>
          <dgm:chMax val="0"/>
          <dgm:chPref val="0"/>
          <dgm:bulletEnabled val="1"/>
        </dgm:presLayoutVars>
      </dgm:prSet>
      <dgm:spPr/>
    </dgm:pt>
  </dgm:ptLst>
  <dgm:cxnLst>
    <dgm:cxn modelId="{2D1BD40D-078C-4A45-B2D6-E9CCBE0406BB}" srcId="{F9DBC82C-A83C-5A47-94C2-9FFAC70700ED}" destId="{963B17E9-EDFA-A44F-86BB-4AD8F61A2BE5}" srcOrd="0" destOrd="0" parTransId="{8A443365-4676-8D48-9376-C63F50067443}" sibTransId="{82B1EB4D-42AD-5245-BB60-5115CABC359C}"/>
    <dgm:cxn modelId="{36C7F413-9ED9-F347-B11D-2B477DA9D4E9}" type="presOf" srcId="{9969D1AD-A218-6F4F-984C-CE96DC9F0EB9}" destId="{8CDF78E6-BEDE-4A43-A6C4-9D842172C5DB}" srcOrd="0" destOrd="0" presId="urn:microsoft.com/office/officeart/2005/8/layout/venn1"/>
    <dgm:cxn modelId="{BA53D025-3B67-EB42-9CB5-6C109C92B45E}" type="presOf" srcId="{9969D1AD-A218-6F4F-984C-CE96DC9F0EB9}" destId="{0E89FEDD-4362-9344-8A9E-7285D463FE37}" srcOrd="1" destOrd="0" presId="urn:microsoft.com/office/officeart/2005/8/layout/venn1"/>
    <dgm:cxn modelId="{13D32627-C8CA-FC4F-A0DC-7B5F4167EB3A}" srcId="{F9DBC82C-A83C-5A47-94C2-9FFAC70700ED}" destId="{9969D1AD-A218-6F4F-984C-CE96DC9F0EB9}" srcOrd="2" destOrd="0" parTransId="{44FF3F3C-BAE5-9745-B015-ECE7DF8B3D02}" sibTransId="{3F9DF6F3-ADAF-9C4A-8AEC-AB541E176222}"/>
    <dgm:cxn modelId="{2A0D0B33-F37F-7747-9712-049EA0424009}" type="presOf" srcId="{963B17E9-EDFA-A44F-86BB-4AD8F61A2BE5}" destId="{93FA91C6-AF0F-A846-9F94-8012238EFEEB}" srcOrd="0" destOrd="0" presId="urn:microsoft.com/office/officeart/2005/8/layout/venn1"/>
    <dgm:cxn modelId="{7192C937-4F32-254B-BB07-3BD161141CA9}" type="presOf" srcId="{045CA9BE-0F4E-644A-A5CF-A9E855D6F926}" destId="{8BE99B03-E8D2-7243-B7AD-DB0ABF62F0D3}" srcOrd="0" destOrd="0" presId="urn:microsoft.com/office/officeart/2005/8/layout/venn1"/>
    <dgm:cxn modelId="{7B33C151-D794-1A46-8FD7-FFAE31C9E151}" type="presOf" srcId="{963B17E9-EDFA-A44F-86BB-4AD8F61A2BE5}" destId="{D7443406-0B27-5049-AB9C-3B49290EF293}" srcOrd="1" destOrd="0" presId="urn:microsoft.com/office/officeart/2005/8/layout/venn1"/>
    <dgm:cxn modelId="{8D3DC68F-2C2B-D14E-AAFE-A5B49CD142D9}" type="presOf" srcId="{F9DBC82C-A83C-5A47-94C2-9FFAC70700ED}" destId="{B8975C5D-D47C-594B-91B4-BCFC9E7510CC}" srcOrd="0" destOrd="0" presId="urn:microsoft.com/office/officeart/2005/8/layout/venn1"/>
    <dgm:cxn modelId="{4666AFA9-9172-354E-A313-D7BC5906584E}" type="presOf" srcId="{045CA9BE-0F4E-644A-A5CF-A9E855D6F926}" destId="{90B80A0B-10E6-CB43-9B57-8A798941B4E6}" srcOrd="1" destOrd="0" presId="urn:microsoft.com/office/officeart/2005/8/layout/venn1"/>
    <dgm:cxn modelId="{72FF8DF4-9C44-5846-97A9-7026990C1291}" srcId="{F9DBC82C-A83C-5A47-94C2-9FFAC70700ED}" destId="{045CA9BE-0F4E-644A-A5CF-A9E855D6F926}" srcOrd="1" destOrd="0" parTransId="{4FFFEEBA-883B-9643-A2F2-77192A04E886}" sibTransId="{35202C8E-7F05-7747-8D0A-C1C4E894B1E9}"/>
    <dgm:cxn modelId="{3D2799FD-9032-A34B-9CCC-E2925FEF4F71}" type="presParOf" srcId="{B8975C5D-D47C-594B-91B4-BCFC9E7510CC}" destId="{93FA91C6-AF0F-A846-9F94-8012238EFEEB}" srcOrd="0" destOrd="0" presId="urn:microsoft.com/office/officeart/2005/8/layout/venn1"/>
    <dgm:cxn modelId="{4A60CD94-448A-5343-9FD9-D365D9164F21}" type="presParOf" srcId="{B8975C5D-D47C-594B-91B4-BCFC9E7510CC}" destId="{D7443406-0B27-5049-AB9C-3B49290EF293}" srcOrd="1" destOrd="0" presId="urn:microsoft.com/office/officeart/2005/8/layout/venn1"/>
    <dgm:cxn modelId="{CB1ED1C0-6076-444B-AA82-395064D5BBE3}" type="presParOf" srcId="{B8975C5D-D47C-594B-91B4-BCFC9E7510CC}" destId="{8BE99B03-E8D2-7243-B7AD-DB0ABF62F0D3}" srcOrd="2" destOrd="0" presId="urn:microsoft.com/office/officeart/2005/8/layout/venn1"/>
    <dgm:cxn modelId="{52738AC2-B876-9447-89D3-63F8D786ECB3}" type="presParOf" srcId="{B8975C5D-D47C-594B-91B4-BCFC9E7510CC}" destId="{90B80A0B-10E6-CB43-9B57-8A798941B4E6}" srcOrd="3" destOrd="0" presId="urn:microsoft.com/office/officeart/2005/8/layout/venn1"/>
    <dgm:cxn modelId="{E95B3D63-B285-E744-94E7-D657B95FC274}" type="presParOf" srcId="{B8975C5D-D47C-594B-91B4-BCFC9E7510CC}" destId="{8CDF78E6-BEDE-4A43-A6C4-9D842172C5DB}" srcOrd="4" destOrd="0" presId="urn:microsoft.com/office/officeart/2005/8/layout/venn1"/>
    <dgm:cxn modelId="{8DA648A2-3784-D042-9AA7-05A2AEDB82E3}" type="presParOf" srcId="{B8975C5D-D47C-594B-91B4-BCFC9E7510CC}" destId="{0E89FEDD-4362-9344-8A9E-7285D463FE37}"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FA91C6-AF0F-A846-9F94-8012238EFEEB}">
      <dsp:nvSpPr>
        <dsp:cNvPr id="0" name=""/>
        <dsp:cNvSpPr/>
      </dsp:nvSpPr>
      <dsp:spPr>
        <a:xfrm>
          <a:off x="3428783" y="63233"/>
          <a:ext cx="3035184" cy="3035184"/>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dirty="0"/>
            <a:t>Theoretically Important!!</a:t>
          </a:r>
        </a:p>
      </dsp:txBody>
      <dsp:txXfrm>
        <a:off x="3833474" y="594390"/>
        <a:ext cx="2225802" cy="1365833"/>
      </dsp:txXfrm>
    </dsp:sp>
    <dsp:sp modelId="{8BE99B03-E8D2-7243-B7AD-DB0ABF62F0D3}">
      <dsp:nvSpPr>
        <dsp:cNvPr id="0" name=""/>
        <dsp:cNvSpPr/>
      </dsp:nvSpPr>
      <dsp:spPr>
        <a:xfrm>
          <a:off x="4523978" y="1960223"/>
          <a:ext cx="3035184" cy="3035184"/>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dirty="0"/>
            <a:t>Available (in sufficient N) in ECHO now</a:t>
          </a:r>
        </a:p>
      </dsp:txBody>
      <dsp:txXfrm>
        <a:off x="5452239" y="2744312"/>
        <a:ext cx="1821110" cy="1669351"/>
      </dsp:txXfrm>
    </dsp:sp>
    <dsp:sp modelId="{8CDF78E6-BEDE-4A43-A6C4-9D842172C5DB}">
      <dsp:nvSpPr>
        <dsp:cNvPr id="0" name=""/>
        <dsp:cNvSpPr/>
      </dsp:nvSpPr>
      <dsp:spPr>
        <a:xfrm>
          <a:off x="2333587" y="1960223"/>
          <a:ext cx="3035184" cy="3035184"/>
        </a:xfrm>
        <a:prstGeom prst="ellipse">
          <a:avLst/>
        </a:prstGeom>
        <a:solidFill>
          <a:schemeClr val="accent1">
            <a:alpha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dirty="0"/>
            <a:t>Stable in ECHO</a:t>
          </a:r>
        </a:p>
      </dsp:txBody>
      <dsp:txXfrm>
        <a:off x="2619400" y="2744312"/>
        <a:ext cx="1821110" cy="166935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751EE-145D-7344-B2C1-8E3436390CC5}" type="datetimeFigureOut">
              <a:rPr lang="en-US" smtClean="0"/>
              <a:t>9/21/20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86205-5E79-DA47-AC43-C8720E1AA29E}" type="slidenum">
              <a:rPr lang="en-US" smtClean="0"/>
              <a:t>‹#›</a:t>
            </a:fld>
            <a:endParaRPr lang="en-US"/>
          </a:p>
        </p:txBody>
      </p:sp>
    </p:spTree>
    <p:extLst>
      <p:ext uri="{BB962C8B-B14F-4D97-AF65-F5344CB8AC3E}">
        <p14:creationId xmlns:p14="http://schemas.microsoft.com/office/powerpoint/2010/main" val="3491611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86205-5E79-DA47-AC43-C8720E1AA29E}" type="slidenum">
              <a:rPr lang="en-US" smtClean="0"/>
              <a:t>9</a:t>
            </a:fld>
            <a:endParaRPr lang="en-US"/>
          </a:p>
        </p:txBody>
      </p:sp>
    </p:spTree>
    <p:extLst>
      <p:ext uri="{BB962C8B-B14F-4D97-AF65-F5344CB8AC3E}">
        <p14:creationId xmlns:p14="http://schemas.microsoft.com/office/powerpoint/2010/main" val="4057282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0778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0472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8618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99728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468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5417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4206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5715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587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161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60219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2669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9/21/20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209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4614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9/21/20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4660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74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9/21/20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648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9/21/20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77758221"/>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A5CD81-83F3-47C9-904E-6FC048E17037}"/>
              </a:ext>
            </a:extLst>
          </p:cNvPr>
          <p:cNvPicPr>
            <a:picLocks noChangeAspect="1"/>
          </p:cNvPicPr>
          <p:nvPr/>
        </p:nvPicPr>
        <p:blipFill rotWithShape="1">
          <a:blip r:embed="rId3">
            <a:alphaModFix amt="35000"/>
          </a:blip>
          <a:srcRect t="12791"/>
          <a:stretch/>
        </p:blipFill>
        <p:spPr>
          <a:xfrm>
            <a:off x="20" y="10"/>
            <a:ext cx="12191980" cy="6857990"/>
          </a:xfrm>
          <a:prstGeom prst="rect">
            <a:avLst/>
          </a:prstGeom>
        </p:spPr>
      </p:pic>
      <p:sp>
        <p:nvSpPr>
          <p:cNvPr id="2" name="Title 1">
            <a:extLst>
              <a:ext uri="{FF2B5EF4-FFF2-40B4-BE49-F238E27FC236}">
                <a16:creationId xmlns:a16="http://schemas.microsoft.com/office/drawing/2014/main" id="{229503B2-EC10-CA44-85C2-215BC5000531}"/>
              </a:ext>
            </a:extLst>
          </p:cNvPr>
          <p:cNvSpPr>
            <a:spLocks noGrp="1"/>
          </p:cNvSpPr>
          <p:nvPr>
            <p:ph type="ctrTitle"/>
          </p:nvPr>
        </p:nvSpPr>
        <p:spPr>
          <a:xfrm>
            <a:off x="1370693" y="1769540"/>
            <a:ext cx="9440034" cy="1828801"/>
          </a:xfrm>
        </p:spPr>
        <p:txBody>
          <a:bodyPr>
            <a:normAutofit fontScale="90000"/>
          </a:bodyPr>
          <a:lstStyle/>
          <a:p>
            <a:r>
              <a:rPr lang="en-US" b="1" dirty="0">
                <a:effectLst/>
              </a:rPr>
              <a:t>“The Impact of Early Life Stress on Susceptibility and Severity of Symptoms of Coronavirus.”</a:t>
            </a:r>
            <a:endParaRPr lang="en-US" dirty="0"/>
          </a:p>
        </p:txBody>
      </p:sp>
      <p:sp>
        <p:nvSpPr>
          <p:cNvPr id="3" name="Subtitle 2">
            <a:extLst>
              <a:ext uri="{FF2B5EF4-FFF2-40B4-BE49-F238E27FC236}">
                <a16:creationId xmlns:a16="http://schemas.microsoft.com/office/drawing/2014/main" id="{79FC9415-23E5-6145-B360-A471B1D7F40E}"/>
              </a:ext>
            </a:extLst>
          </p:cNvPr>
          <p:cNvSpPr>
            <a:spLocks noGrp="1"/>
          </p:cNvSpPr>
          <p:nvPr>
            <p:ph type="subTitle" idx="1"/>
          </p:nvPr>
        </p:nvSpPr>
        <p:spPr>
          <a:xfrm>
            <a:off x="1370693" y="3773489"/>
            <a:ext cx="9440034" cy="1049867"/>
          </a:xfrm>
        </p:spPr>
        <p:txBody>
          <a:bodyPr>
            <a:normAutofit/>
          </a:bodyPr>
          <a:lstStyle/>
          <a:p>
            <a:r>
              <a:rPr lang="en-US" dirty="0"/>
              <a:t>ECHO Concept Proposal</a:t>
            </a:r>
          </a:p>
        </p:txBody>
      </p:sp>
    </p:spTree>
    <p:extLst>
      <p:ext uri="{BB962C8B-B14F-4D97-AF65-F5344CB8AC3E}">
        <p14:creationId xmlns:p14="http://schemas.microsoft.com/office/powerpoint/2010/main" val="289523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3F186-32E1-C140-8D50-C9260CFF8E50}"/>
              </a:ext>
            </a:extLst>
          </p:cNvPr>
          <p:cNvSpPr>
            <a:spLocks noGrp="1"/>
          </p:cNvSpPr>
          <p:nvPr>
            <p:ph type="title"/>
          </p:nvPr>
        </p:nvSpPr>
        <p:spPr>
          <a:xfrm>
            <a:off x="919119" y="115330"/>
            <a:ext cx="10353762" cy="1257300"/>
          </a:xfrm>
        </p:spPr>
        <p:txBody>
          <a:bodyPr/>
          <a:lstStyle/>
          <a:p>
            <a:r>
              <a:rPr lang="en-US" dirty="0"/>
              <a:t>OK, But HSV isn’t COVID and PI/PA kids aren’t typical, so…why?</a:t>
            </a:r>
          </a:p>
        </p:txBody>
      </p:sp>
      <p:pic>
        <p:nvPicPr>
          <p:cNvPr id="5" name="Picture 4" descr="A close up of a map&#10;&#10;Description automatically generated">
            <a:extLst>
              <a:ext uri="{FF2B5EF4-FFF2-40B4-BE49-F238E27FC236}">
                <a16:creationId xmlns:a16="http://schemas.microsoft.com/office/drawing/2014/main" id="{53159521-9213-0C4C-8718-413BD472A14E}"/>
              </a:ext>
            </a:extLst>
          </p:cNvPr>
          <p:cNvPicPr>
            <a:picLocks noChangeAspect="1"/>
          </p:cNvPicPr>
          <p:nvPr/>
        </p:nvPicPr>
        <p:blipFill>
          <a:blip r:embed="rId2"/>
          <a:stretch>
            <a:fillRect/>
          </a:stretch>
        </p:blipFill>
        <p:spPr>
          <a:xfrm>
            <a:off x="597243" y="1749854"/>
            <a:ext cx="2743200" cy="2641600"/>
          </a:xfrm>
          <a:prstGeom prst="rect">
            <a:avLst/>
          </a:prstGeom>
        </p:spPr>
      </p:pic>
      <p:sp>
        <p:nvSpPr>
          <p:cNvPr id="6" name="TextBox 5">
            <a:extLst>
              <a:ext uri="{FF2B5EF4-FFF2-40B4-BE49-F238E27FC236}">
                <a16:creationId xmlns:a16="http://schemas.microsoft.com/office/drawing/2014/main" id="{E97BCD43-4EB7-6A4B-9D41-6FF1F781FE24}"/>
              </a:ext>
            </a:extLst>
          </p:cNvPr>
          <p:cNvSpPr txBox="1"/>
          <p:nvPr/>
        </p:nvSpPr>
        <p:spPr>
          <a:xfrm>
            <a:off x="111211" y="4609071"/>
            <a:ext cx="4831492" cy="1200329"/>
          </a:xfrm>
          <a:prstGeom prst="rect">
            <a:avLst/>
          </a:prstGeom>
          <a:noFill/>
        </p:spPr>
        <p:txBody>
          <a:bodyPr wrap="square" rtlCol="0">
            <a:spAutoFit/>
          </a:bodyPr>
          <a:lstStyle/>
          <a:p>
            <a:r>
              <a:rPr lang="en-US" dirty="0"/>
              <a:t>Cohen, Sheldon, David AJ Tyrrell, and Andrew P. Smith. "Psychological stress and susceptibility to the common cold." </a:t>
            </a:r>
            <a:r>
              <a:rPr lang="en-US" i="1" dirty="0"/>
              <a:t>New England journal of medicine</a:t>
            </a:r>
            <a:r>
              <a:rPr lang="en-US" dirty="0"/>
              <a:t> 325.9 (1991): 606-612.</a:t>
            </a:r>
          </a:p>
        </p:txBody>
      </p:sp>
      <p:sp>
        <p:nvSpPr>
          <p:cNvPr id="7" name="Rectangle 6">
            <a:extLst>
              <a:ext uri="{FF2B5EF4-FFF2-40B4-BE49-F238E27FC236}">
                <a16:creationId xmlns:a16="http://schemas.microsoft.com/office/drawing/2014/main" id="{0BD901DD-242A-8D4B-8107-26229B2E0FC9}"/>
              </a:ext>
            </a:extLst>
          </p:cNvPr>
          <p:cNvSpPr/>
          <p:nvPr/>
        </p:nvSpPr>
        <p:spPr>
          <a:xfrm>
            <a:off x="4493741" y="1951672"/>
            <a:ext cx="6096000" cy="2031325"/>
          </a:xfrm>
          <a:prstGeom prst="rect">
            <a:avLst/>
          </a:prstGeom>
        </p:spPr>
        <p:txBody>
          <a:bodyPr>
            <a:spAutoFit/>
          </a:bodyPr>
          <a:lstStyle/>
          <a:p>
            <a:r>
              <a:rPr lang="en-US" dirty="0">
                <a:solidFill>
                  <a:schemeClr val="tx1">
                    <a:lumMod val="95000"/>
                  </a:schemeClr>
                </a:solidFill>
                <a:latin typeface="ff-quadraat-web-pro"/>
              </a:rPr>
              <a:t>Psychological stress was associated in a dose-response manner with an increased risk of acute infectious respiratory illness, and this risk was attributable to increased rates of infection rather than to an increased frequency of symptoms after infection.</a:t>
            </a:r>
          </a:p>
          <a:p>
            <a:endParaRPr lang="en-US" dirty="0">
              <a:solidFill>
                <a:schemeClr val="tx1">
                  <a:lumMod val="95000"/>
                </a:schemeClr>
              </a:solidFill>
              <a:latin typeface="ff-quadraat-web-pro"/>
            </a:endParaRPr>
          </a:p>
          <a:p>
            <a:r>
              <a:rPr lang="en-US" dirty="0">
                <a:solidFill>
                  <a:schemeClr val="tx1">
                    <a:lumMod val="95000"/>
                  </a:schemeClr>
                </a:solidFill>
                <a:latin typeface="ff-quadraat-web-pro"/>
              </a:rPr>
              <a:t>- A Coronavirus (COVID-229E) was in the family of tested agents  </a:t>
            </a:r>
            <a:endParaRPr lang="en-US" dirty="0">
              <a:solidFill>
                <a:schemeClr val="tx1">
                  <a:lumMod val="95000"/>
                </a:schemeClr>
              </a:solidFill>
            </a:endParaRPr>
          </a:p>
        </p:txBody>
      </p:sp>
    </p:spTree>
    <p:extLst>
      <p:ext uri="{BB962C8B-B14F-4D97-AF65-F5344CB8AC3E}">
        <p14:creationId xmlns:p14="http://schemas.microsoft.com/office/powerpoint/2010/main" val="2647158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C8104-8848-934A-B6DD-DD291F2F6E2C}"/>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OK, but that was done like 30 years ago…</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text on a white background&#10;&#10;Description automatically generated">
            <a:extLst>
              <a:ext uri="{FF2B5EF4-FFF2-40B4-BE49-F238E27FC236}">
                <a16:creationId xmlns:a16="http://schemas.microsoft.com/office/drawing/2014/main" id="{111EF558-1146-994F-BB06-8B0BA5937129}"/>
              </a:ext>
            </a:extLst>
          </p:cNvPr>
          <p:cNvPicPr>
            <a:picLocks noGrp="1" noChangeAspect="1"/>
          </p:cNvPicPr>
          <p:nvPr>
            <p:ph idx="1"/>
          </p:nvPr>
        </p:nvPicPr>
        <p:blipFill>
          <a:blip r:embed="rId3"/>
          <a:stretch>
            <a:fillRect/>
          </a:stretch>
        </p:blipFill>
        <p:spPr>
          <a:xfrm>
            <a:off x="4636844" y="835383"/>
            <a:ext cx="7555155" cy="5175278"/>
          </a:xfrm>
          <a:prstGeom prst="rect">
            <a:avLst/>
          </a:prstGeom>
        </p:spPr>
      </p:pic>
    </p:spTree>
    <p:extLst>
      <p:ext uri="{BB962C8B-B14F-4D97-AF65-F5344CB8AC3E}">
        <p14:creationId xmlns:p14="http://schemas.microsoft.com/office/powerpoint/2010/main" val="104146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88E777C-4EB1-424D-998C-78CD903F5430}"/>
              </a:ext>
            </a:extLst>
          </p:cNvPr>
          <p:cNvSpPr>
            <a:spLocks noGrp="1"/>
          </p:cNvSpPr>
          <p:nvPr>
            <p:ph type="title"/>
          </p:nvPr>
        </p:nvSpPr>
        <p:spPr>
          <a:xfrm>
            <a:off x="1316965" y="1673524"/>
            <a:ext cx="3485073" cy="2420504"/>
          </a:xfrm>
        </p:spPr>
        <p:txBody>
          <a:bodyPr vert="horz" lIns="91440" tIns="45720" rIns="91440" bIns="45720" rtlCol="0" anchor="b">
            <a:normAutofit/>
          </a:bodyPr>
          <a:lstStyle/>
          <a:p>
            <a:pPr algn="l"/>
            <a:r>
              <a:rPr lang="en-US" dirty="0"/>
              <a:t>Fine. But COVID-19 isn’t the common cold</a:t>
            </a:r>
          </a:p>
        </p:txBody>
      </p:sp>
      <p:pic>
        <p:nvPicPr>
          <p:cNvPr id="5" name="Content Placeholder 4" descr="A screenshot of a cell phone&#10;&#10;Description automatically generated">
            <a:extLst>
              <a:ext uri="{FF2B5EF4-FFF2-40B4-BE49-F238E27FC236}">
                <a16:creationId xmlns:a16="http://schemas.microsoft.com/office/drawing/2014/main" id="{D6B1732E-431B-2946-9E02-C86405E78951}"/>
              </a:ext>
            </a:extLst>
          </p:cNvPr>
          <p:cNvPicPr>
            <a:picLocks noGrp="1" noChangeAspect="1"/>
          </p:cNvPicPr>
          <p:nvPr>
            <p:ph idx="1"/>
          </p:nvPr>
        </p:nvPicPr>
        <p:blipFill>
          <a:blip r:embed="rId3"/>
          <a:stretch>
            <a:fillRect/>
          </a:stretch>
        </p:blipFill>
        <p:spPr>
          <a:xfrm>
            <a:off x="5229047" y="217626"/>
            <a:ext cx="6850828" cy="5750688"/>
          </a:xfrm>
          <a:prstGeom prst="rect">
            <a:avLst/>
          </a:prstGeom>
        </p:spPr>
      </p:pic>
    </p:spTree>
    <p:extLst>
      <p:ext uri="{BB962C8B-B14F-4D97-AF65-F5344CB8AC3E}">
        <p14:creationId xmlns:p14="http://schemas.microsoft.com/office/powerpoint/2010/main" val="1873571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4EB98-3F37-424B-907D-DCE6E67E2ACD}"/>
              </a:ext>
            </a:extLst>
          </p:cNvPr>
          <p:cNvSpPr>
            <a:spLocks noGrp="1"/>
          </p:cNvSpPr>
          <p:nvPr>
            <p:ph type="title"/>
          </p:nvPr>
        </p:nvSpPr>
        <p:spPr>
          <a:xfrm>
            <a:off x="913795" y="438151"/>
            <a:ext cx="10353762" cy="1257300"/>
          </a:xfrm>
        </p:spPr>
        <p:txBody>
          <a:bodyPr/>
          <a:lstStyle/>
          <a:p>
            <a:r>
              <a:rPr lang="en-US" dirty="0"/>
              <a:t>Well that’s a great thing to tell a zoom room full of super stressed people…</a:t>
            </a:r>
          </a:p>
        </p:txBody>
      </p:sp>
      <p:sp>
        <p:nvSpPr>
          <p:cNvPr id="3" name="Content Placeholder 2">
            <a:extLst>
              <a:ext uri="{FF2B5EF4-FFF2-40B4-BE49-F238E27FC236}">
                <a16:creationId xmlns:a16="http://schemas.microsoft.com/office/drawing/2014/main" id="{8F54DBCE-344A-734F-BFB2-D3AE98A42B44}"/>
              </a:ext>
            </a:extLst>
          </p:cNvPr>
          <p:cNvSpPr>
            <a:spLocks noGrp="1"/>
          </p:cNvSpPr>
          <p:nvPr>
            <p:ph idx="1"/>
          </p:nvPr>
        </p:nvSpPr>
        <p:spPr/>
        <p:txBody>
          <a:bodyPr/>
          <a:lstStyle/>
          <a:p>
            <a:r>
              <a:rPr lang="en-US" dirty="0"/>
              <a:t>We do need to understand the magnitude of the relationship and potential moderators. </a:t>
            </a:r>
          </a:p>
        </p:txBody>
      </p:sp>
    </p:spTree>
    <p:extLst>
      <p:ext uri="{BB962C8B-B14F-4D97-AF65-F5344CB8AC3E}">
        <p14:creationId xmlns:p14="http://schemas.microsoft.com/office/powerpoint/2010/main" val="3356276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7992BFA-E1F7-9343-96ED-9AAED0789955}"/>
              </a:ext>
            </a:extLst>
          </p:cNvPr>
          <p:cNvSpPr/>
          <p:nvPr/>
        </p:nvSpPr>
        <p:spPr>
          <a:xfrm>
            <a:off x="8031892" y="1149178"/>
            <a:ext cx="3002692" cy="14086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Child stress, symptoms, diagnosis, severity</a:t>
            </a:r>
          </a:p>
        </p:txBody>
      </p:sp>
      <p:sp>
        <p:nvSpPr>
          <p:cNvPr id="8" name="Oval 7">
            <a:extLst>
              <a:ext uri="{FF2B5EF4-FFF2-40B4-BE49-F238E27FC236}">
                <a16:creationId xmlns:a16="http://schemas.microsoft.com/office/drawing/2014/main" id="{FC9A33B1-958B-BD47-982B-0CA086B8AF6F}"/>
              </a:ext>
            </a:extLst>
          </p:cNvPr>
          <p:cNvSpPr/>
          <p:nvPr/>
        </p:nvSpPr>
        <p:spPr>
          <a:xfrm>
            <a:off x="8121230" y="2983234"/>
            <a:ext cx="3002692" cy="14086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Parent stress, symptoms, diagnosis, severity</a:t>
            </a:r>
          </a:p>
        </p:txBody>
      </p:sp>
      <p:sp>
        <p:nvSpPr>
          <p:cNvPr id="9" name="Oval 8">
            <a:extLst>
              <a:ext uri="{FF2B5EF4-FFF2-40B4-BE49-F238E27FC236}">
                <a16:creationId xmlns:a16="http://schemas.microsoft.com/office/drawing/2014/main" id="{D9E2F98B-3073-F94D-BD3B-98AF36CDEB08}"/>
              </a:ext>
            </a:extLst>
          </p:cNvPr>
          <p:cNvSpPr/>
          <p:nvPr/>
        </p:nvSpPr>
        <p:spPr>
          <a:xfrm>
            <a:off x="732458" y="607895"/>
            <a:ext cx="3002692" cy="14086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Chronic stressors</a:t>
            </a:r>
          </a:p>
        </p:txBody>
      </p:sp>
      <p:sp>
        <p:nvSpPr>
          <p:cNvPr id="10" name="Oval 9">
            <a:extLst>
              <a:ext uri="{FF2B5EF4-FFF2-40B4-BE49-F238E27FC236}">
                <a16:creationId xmlns:a16="http://schemas.microsoft.com/office/drawing/2014/main" id="{61768308-462E-9446-AF7B-C8A28B9BF52F}"/>
              </a:ext>
            </a:extLst>
          </p:cNvPr>
          <p:cNvSpPr/>
          <p:nvPr/>
        </p:nvSpPr>
        <p:spPr>
          <a:xfrm>
            <a:off x="779400" y="4137098"/>
            <a:ext cx="3002692" cy="14086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Near term stressors</a:t>
            </a:r>
          </a:p>
        </p:txBody>
      </p:sp>
      <p:cxnSp>
        <p:nvCxnSpPr>
          <p:cNvPr id="12" name="Straight Arrow Connector 11">
            <a:extLst>
              <a:ext uri="{FF2B5EF4-FFF2-40B4-BE49-F238E27FC236}">
                <a16:creationId xmlns:a16="http://schemas.microsoft.com/office/drawing/2014/main" id="{1E94FC71-4A91-EB47-8A3D-8CD447A7E7FC}"/>
              </a:ext>
            </a:extLst>
          </p:cNvPr>
          <p:cNvCxnSpPr>
            <a:cxnSpLocks/>
          </p:cNvCxnSpPr>
          <p:nvPr/>
        </p:nvCxnSpPr>
        <p:spPr>
          <a:xfrm flipH="1">
            <a:off x="2165487" y="2091559"/>
            <a:ext cx="115259" cy="1954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C480C8-85D8-4C46-B43C-4470A69C6D23}"/>
              </a:ext>
            </a:extLst>
          </p:cNvPr>
          <p:cNvCxnSpPr>
            <a:cxnSpLocks/>
            <a:stCxn id="9" idx="6"/>
            <a:endCxn id="4" idx="2"/>
          </p:cNvCxnSpPr>
          <p:nvPr/>
        </p:nvCxnSpPr>
        <p:spPr>
          <a:xfrm>
            <a:off x="3735150" y="1312231"/>
            <a:ext cx="4296742" cy="54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F7A318-68CB-F348-95FF-3BB81652C1C2}"/>
              </a:ext>
            </a:extLst>
          </p:cNvPr>
          <p:cNvCxnSpPr>
            <a:cxnSpLocks/>
            <a:stCxn id="10" idx="6"/>
          </p:cNvCxnSpPr>
          <p:nvPr/>
        </p:nvCxnSpPr>
        <p:spPr>
          <a:xfrm flipV="1">
            <a:off x="3782092" y="2301766"/>
            <a:ext cx="4521080" cy="2539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C80FA2-C7D4-A444-8341-F6ED41CA3647}"/>
              </a:ext>
            </a:extLst>
          </p:cNvPr>
          <p:cNvCxnSpPr>
            <a:cxnSpLocks/>
          </p:cNvCxnSpPr>
          <p:nvPr/>
        </p:nvCxnSpPr>
        <p:spPr>
          <a:xfrm flipV="1">
            <a:off x="3782092" y="3781697"/>
            <a:ext cx="4258678" cy="1059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63E2513-B95B-4A4A-A161-52BD585E95F6}"/>
              </a:ext>
            </a:extLst>
          </p:cNvPr>
          <p:cNvCxnSpPr>
            <a:cxnSpLocks/>
            <a:stCxn id="9" idx="6"/>
          </p:cNvCxnSpPr>
          <p:nvPr/>
        </p:nvCxnSpPr>
        <p:spPr>
          <a:xfrm>
            <a:off x="3735150" y="1312231"/>
            <a:ext cx="5440381" cy="1725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2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EE52C-C716-6745-925F-D38A1A770549}"/>
              </a:ext>
            </a:extLst>
          </p:cNvPr>
          <p:cNvSpPr>
            <a:spLocks noGrp="1"/>
          </p:cNvSpPr>
          <p:nvPr>
            <p:ph type="title"/>
          </p:nvPr>
        </p:nvSpPr>
        <p:spPr>
          <a:xfrm>
            <a:off x="637492" y="963507"/>
            <a:ext cx="3740815" cy="4827693"/>
          </a:xfrm>
        </p:spPr>
        <p:txBody>
          <a:bodyPr>
            <a:normAutofit/>
          </a:bodyPr>
          <a:lstStyle/>
          <a:p>
            <a:pPr algn="r"/>
            <a:r>
              <a:rPr lang="en-US" dirty="0"/>
              <a:t>Proposal modifications since posting concept proposal</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FB1B8A-0432-1149-B00A-5B85C69B2A8A}"/>
              </a:ext>
            </a:extLst>
          </p:cNvPr>
          <p:cNvSpPr>
            <a:spLocks noGrp="1"/>
          </p:cNvSpPr>
          <p:nvPr>
            <p:ph idx="1"/>
          </p:nvPr>
        </p:nvSpPr>
        <p:spPr>
          <a:xfrm>
            <a:off x="5307765" y="963507"/>
            <a:ext cx="5959791" cy="4827694"/>
          </a:xfrm>
          <a:effectLst/>
        </p:spPr>
        <p:txBody>
          <a:bodyPr anchor="ctr">
            <a:normAutofit/>
          </a:bodyPr>
          <a:lstStyle/>
          <a:p>
            <a:pPr>
              <a:lnSpc>
                <a:spcPct val="100000"/>
              </a:lnSpc>
            </a:pPr>
            <a:r>
              <a:rPr lang="en-US" sz="1700" dirty="0">
                <a:solidFill>
                  <a:schemeClr val="tx1"/>
                </a:solidFill>
              </a:rPr>
              <a:t>Measures of Chronic stress</a:t>
            </a:r>
          </a:p>
          <a:p>
            <a:pPr lvl="1">
              <a:lnSpc>
                <a:spcPct val="100000"/>
              </a:lnSpc>
            </a:pPr>
            <a:r>
              <a:rPr lang="en-US" sz="1700" dirty="0">
                <a:solidFill>
                  <a:schemeClr val="tx1"/>
                </a:solidFill>
              </a:rPr>
              <a:t>ACEs</a:t>
            </a:r>
          </a:p>
          <a:p>
            <a:pPr lvl="1">
              <a:lnSpc>
                <a:spcPct val="100000"/>
              </a:lnSpc>
            </a:pPr>
            <a:r>
              <a:rPr lang="en-US" sz="1700" dirty="0">
                <a:solidFill>
                  <a:schemeClr val="tx1"/>
                </a:solidFill>
              </a:rPr>
              <a:t>Life Events Checklist</a:t>
            </a:r>
          </a:p>
          <a:p>
            <a:pPr>
              <a:lnSpc>
                <a:spcPct val="100000"/>
              </a:lnSpc>
            </a:pPr>
            <a:r>
              <a:rPr lang="en-US" sz="1700" dirty="0">
                <a:solidFill>
                  <a:schemeClr val="tx1"/>
                </a:solidFill>
              </a:rPr>
              <a:t>Measures of Acute Stress</a:t>
            </a:r>
          </a:p>
          <a:p>
            <a:pPr lvl="1">
              <a:lnSpc>
                <a:spcPct val="100000"/>
              </a:lnSpc>
            </a:pPr>
            <a:r>
              <a:rPr lang="en-US" sz="1700" dirty="0">
                <a:solidFill>
                  <a:schemeClr val="tx1"/>
                </a:solidFill>
              </a:rPr>
              <a:t>GIS and rural/urbanicity data</a:t>
            </a:r>
          </a:p>
          <a:p>
            <a:pPr lvl="1">
              <a:lnSpc>
                <a:spcPct val="100000"/>
              </a:lnSpc>
            </a:pPr>
            <a:r>
              <a:rPr lang="en-US" sz="1700" dirty="0">
                <a:solidFill>
                  <a:schemeClr val="tx1"/>
                </a:solidFill>
              </a:rPr>
              <a:t>Household Chaos</a:t>
            </a:r>
          </a:p>
          <a:p>
            <a:pPr>
              <a:lnSpc>
                <a:spcPct val="100000"/>
              </a:lnSpc>
            </a:pPr>
            <a:r>
              <a:rPr lang="en-US" sz="1700" dirty="0">
                <a:solidFill>
                  <a:schemeClr val="tx1"/>
                </a:solidFill>
              </a:rPr>
              <a:t>Measures of Parent Stress and Severity </a:t>
            </a:r>
          </a:p>
          <a:p>
            <a:pPr lvl="1">
              <a:lnSpc>
                <a:spcPct val="100000"/>
              </a:lnSpc>
            </a:pPr>
            <a:r>
              <a:rPr lang="en-US" sz="1700" dirty="0">
                <a:solidFill>
                  <a:schemeClr val="tx1"/>
                </a:solidFill>
              </a:rPr>
              <a:t>Parent report on self </a:t>
            </a:r>
            <a:r>
              <a:rPr lang="en-US" sz="1700" dirty="0" err="1">
                <a:solidFill>
                  <a:schemeClr val="tx1"/>
                </a:solidFill>
              </a:rPr>
              <a:t>covid</a:t>
            </a:r>
            <a:r>
              <a:rPr lang="en-US" sz="1700" dirty="0">
                <a:solidFill>
                  <a:schemeClr val="tx1"/>
                </a:solidFill>
              </a:rPr>
              <a:t> questionnaire Parts A and B</a:t>
            </a:r>
          </a:p>
          <a:p>
            <a:pPr>
              <a:lnSpc>
                <a:spcPct val="100000"/>
              </a:lnSpc>
            </a:pPr>
            <a:r>
              <a:rPr lang="en-US" sz="1700" dirty="0">
                <a:solidFill>
                  <a:schemeClr val="tx1"/>
                </a:solidFill>
              </a:rPr>
              <a:t>Measures of Child Stress and Severity </a:t>
            </a:r>
          </a:p>
          <a:p>
            <a:pPr lvl="1">
              <a:lnSpc>
                <a:spcPct val="100000"/>
              </a:lnSpc>
            </a:pPr>
            <a:r>
              <a:rPr lang="en-US" sz="1700" dirty="0">
                <a:solidFill>
                  <a:schemeClr val="tx1"/>
                </a:solidFill>
              </a:rPr>
              <a:t>Parent report on child and child self </a:t>
            </a:r>
            <a:r>
              <a:rPr lang="en-US" sz="1700" dirty="0" err="1">
                <a:solidFill>
                  <a:schemeClr val="tx1"/>
                </a:solidFill>
              </a:rPr>
              <a:t>covid</a:t>
            </a:r>
            <a:r>
              <a:rPr lang="en-US" sz="1700" dirty="0">
                <a:solidFill>
                  <a:schemeClr val="tx1"/>
                </a:solidFill>
              </a:rPr>
              <a:t> questionnaire Parts A and B</a:t>
            </a:r>
          </a:p>
          <a:p>
            <a:pPr lvl="1">
              <a:lnSpc>
                <a:spcPct val="100000"/>
              </a:lnSpc>
            </a:pPr>
            <a:endParaRPr lang="en-US" sz="1700" dirty="0">
              <a:solidFill>
                <a:schemeClr val="tx1"/>
              </a:solidFill>
            </a:endParaRPr>
          </a:p>
        </p:txBody>
      </p:sp>
    </p:spTree>
    <p:extLst>
      <p:ext uri="{BB962C8B-B14F-4D97-AF65-F5344CB8AC3E}">
        <p14:creationId xmlns:p14="http://schemas.microsoft.com/office/powerpoint/2010/main" val="2904190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9DE38BA-B674-A64D-9013-EF0EBB94D184}"/>
              </a:ext>
            </a:extLst>
          </p:cNvPr>
          <p:cNvGraphicFramePr>
            <a:graphicFrameLocks noGrp="1"/>
          </p:cNvGraphicFramePr>
          <p:nvPr>
            <p:ph idx="1"/>
            <p:extLst>
              <p:ext uri="{D42A27DB-BD31-4B8C-83A1-F6EECF244321}">
                <p14:modId xmlns:p14="http://schemas.microsoft.com/office/powerpoint/2010/main" val="1923651306"/>
              </p:ext>
            </p:extLst>
          </p:nvPr>
        </p:nvGraphicFramePr>
        <p:xfrm>
          <a:off x="-2037224" y="1257300"/>
          <a:ext cx="9892751" cy="5058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0F3FE5E5-2863-6846-849D-C8E6860E2D64}"/>
              </a:ext>
            </a:extLst>
          </p:cNvPr>
          <p:cNvSpPr>
            <a:spLocks noGrp="1"/>
          </p:cNvSpPr>
          <p:nvPr>
            <p:ph type="title"/>
          </p:nvPr>
        </p:nvSpPr>
        <p:spPr>
          <a:xfrm>
            <a:off x="1121613" y="0"/>
            <a:ext cx="10353762" cy="1257300"/>
          </a:xfrm>
        </p:spPr>
        <p:txBody>
          <a:bodyPr/>
          <a:lstStyle/>
          <a:p>
            <a:r>
              <a:rPr lang="en-US" dirty="0"/>
              <a:t>Stress Measures</a:t>
            </a:r>
          </a:p>
        </p:txBody>
      </p:sp>
      <p:sp>
        <p:nvSpPr>
          <p:cNvPr id="5" name="TextBox 4">
            <a:extLst>
              <a:ext uri="{FF2B5EF4-FFF2-40B4-BE49-F238E27FC236}">
                <a16:creationId xmlns:a16="http://schemas.microsoft.com/office/drawing/2014/main" id="{45126D8D-7C0A-0E4A-B1F7-5286616373FD}"/>
              </a:ext>
            </a:extLst>
          </p:cNvPr>
          <p:cNvSpPr txBox="1"/>
          <p:nvPr/>
        </p:nvSpPr>
        <p:spPr>
          <a:xfrm>
            <a:off x="7620000" y="1385455"/>
            <a:ext cx="1773382" cy="923330"/>
          </a:xfrm>
          <a:prstGeom prst="rect">
            <a:avLst/>
          </a:prstGeom>
          <a:noFill/>
        </p:spPr>
        <p:txBody>
          <a:bodyPr wrap="square" rtlCol="0">
            <a:spAutoFit/>
          </a:bodyPr>
          <a:lstStyle/>
          <a:p>
            <a:r>
              <a:rPr lang="en-US" dirty="0"/>
              <a:t>ACES</a:t>
            </a:r>
          </a:p>
          <a:p>
            <a:r>
              <a:rPr lang="en-US" dirty="0"/>
              <a:t>GIS</a:t>
            </a:r>
          </a:p>
          <a:p>
            <a:endParaRPr lang="en-US" dirty="0"/>
          </a:p>
        </p:txBody>
      </p:sp>
      <p:cxnSp>
        <p:nvCxnSpPr>
          <p:cNvPr id="7" name="Straight Connector 6">
            <a:extLst>
              <a:ext uri="{FF2B5EF4-FFF2-40B4-BE49-F238E27FC236}">
                <a16:creationId xmlns:a16="http://schemas.microsoft.com/office/drawing/2014/main" id="{DFEEAB09-0AE2-054F-B70E-993686122FF9}"/>
              </a:ext>
            </a:extLst>
          </p:cNvPr>
          <p:cNvCxnSpPr/>
          <p:nvPr/>
        </p:nvCxnSpPr>
        <p:spPr>
          <a:xfrm flipH="1">
            <a:off x="3948545" y="1607127"/>
            <a:ext cx="3408219" cy="1094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EDE15BB-C862-8345-8460-A1806149A623}"/>
              </a:ext>
            </a:extLst>
          </p:cNvPr>
          <p:cNvCxnSpPr>
            <a:cxnSpLocks/>
          </p:cNvCxnSpPr>
          <p:nvPr/>
        </p:nvCxnSpPr>
        <p:spPr>
          <a:xfrm flipH="1">
            <a:off x="4613565" y="1607127"/>
            <a:ext cx="2743199" cy="2438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AB5F786-B4AA-6B4F-92A6-97AEC8B48EC1}"/>
              </a:ext>
            </a:extLst>
          </p:cNvPr>
          <p:cNvCxnSpPr>
            <a:cxnSpLocks/>
          </p:cNvCxnSpPr>
          <p:nvPr/>
        </p:nvCxnSpPr>
        <p:spPr>
          <a:xfrm flipH="1">
            <a:off x="1579419" y="1607127"/>
            <a:ext cx="5777345" cy="2687782"/>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AC545F-75EC-3D44-84F3-ABC3BC512C0D}"/>
              </a:ext>
            </a:extLst>
          </p:cNvPr>
          <p:cNvSpPr txBox="1"/>
          <p:nvPr/>
        </p:nvSpPr>
        <p:spPr>
          <a:xfrm>
            <a:off x="8354291" y="3429000"/>
            <a:ext cx="3117879" cy="923330"/>
          </a:xfrm>
          <a:prstGeom prst="rect">
            <a:avLst/>
          </a:prstGeom>
          <a:noFill/>
        </p:spPr>
        <p:txBody>
          <a:bodyPr wrap="square" rtlCol="0">
            <a:spAutoFit/>
          </a:bodyPr>
          <a:lstStyle/>
          <a:p>
            <a:r>
              <a:rPr lang="en-US" strike="sngStrike" dirty="0"/>
              <a:t>HOUSEHOLD CHAOS</a:t>
            </a:r>
          </a:p>
          <a:p>
            <a:r>
              <a:rPr lang="en-US" dirty="0"/>
              <a:t>GIS</a:t>
            </a:r>
          </a:p>
          <a:p>
            <a:endParaRPr lang="en-US" dirty="0"/>
          </a:p>
        </p:txBody>
      </p:sp>
    </p:spTree>
    <p:extLst>
      <p:ext uri="{BB962C8B-B14F-4D97-AF65-F5344CB8AC3E}">
        <p14:creationId xmlns:p14="http://schemas.microsoft.com/office/powerpoint/2010/main" val="23179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06A82-4434-5D40-ACD4-04FA5B858879}"/>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What to Resolve for the ECHO Analysis Proposal</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BF91B6D8-353E-734B-8A48-ACE5A3ADB145}"/>
              </a:ext>
            </a:extLst>
          </p:cNvPr>
          <p:cNvPicPr>
            <a:picLocks noGrp="1" noChangeAspect="1"/>
          </p:cNvPicPr>
          <p:nvPr>
            <p:ph idx="1"/>
          </p:nvPr>
        </p:nvPicPr>
        <p:blipFill>
          <a:blip r:embed="rId3"/>
          <a:stretch>
            <a:fillRect/>
          </a:stretch>
        </p:blipFill>
        <p:spPr>
          <a:xfrm>
            <a:off x="5525969" y="0"/>
            <a:ext cx="6188236" cy="6858000"/>
          </a:xfrm>
          <a:prstGeom prst="rect">
            <a:avLst/>
          </a:prstGeom>
        </p:spPr>
      </p:pic>
      <p:sp>
        <p:nvSpPr>
          <p:cNvPr id="6" name="Rectangle 5">
            <a:extLst>
              <a:ext uri="{FF2B5EF4-FFF2-40B4-BE49-F238E27FC236}">
                <a16:creationId xmlns:a16="http://schemas.microsoft.com/office/drawing/2014/main" id="{E59FDE93-8C70-9743-823C-965983D70C5C}"/>
              </a:ext>
            </a:extLst>
          </p:cNvPr>
          <p:cNvSpPr/>
          <p:nvPr/>
        </p:nvSpPr>
        <p:spPr>
          <a:xfrm>
            <a:off x="5738535" y="4334931"/>
            <a:ext cx="5839746" cy="2350073"/>
          </a:xfrm>
          <a:prstGeom prst="rect">
            <a:avLst/>
          </a:prstGeom>
          <a:solidFill>
            <a:srgbClr val="BA947F">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728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06A82-4434-5D40-ACD4-04FA5B858879}"/>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What to Resolve for the ECHO Analysis Proposal</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social media post&#10;&#10;Description automatically generated">
            <a:extLst>
              <a:ext uri="{FF2B5EF4-FFF2-40B4-BE49-F238E27FC236}">
                <a16:creationId xmlns:a16="http://schemas.microsoft.com/office/drawing/2014/main" id="{AF419058-899A-BB41-A63C-50A2C220A4F0}"/>
              </a:ext>
            </a:extLst>
          </p:cNvPr>
          <p:cNvPicPr>
            <a:picLocks noGrp="1" noChangeAspect="1"/>
          </p:cNvPicPr>
          <p:nvPr>
            <p:ph idx="1"/>
          </p:nvPr>
        </p:nvPicPr>
        <p:blipFill rotWithShape="1">
          <a:blip r:embed="rId3"/>
          <a:srcRect b="49192"/>
          <a:stretch/>
        </p:blipFill>
        <p:spPr>
          <a:xfrm>
            <a:off x="4891101" y="835383"/>
            <a:ext cx="6809521" cy="4477363"/>
          </a:xfrm>
        </p:spPr>
      </p:pic>
      <p:sp>
        <p:nvSpPr>
          <p:cNvPr id="6" name="Rectangle 5">
            <a:extLst>
              <a:ext uri="{FF2B5EF4-FFF2-40B4-BE49-F238E27FC236}">
                <a16:creationId xmlns:a16="http://schemas.microsoft.com/office/drawing/2014/main" id="{E59FDE93-8C70-9743-823C-965983D70C5C}"/>
              </a:ext>
            </a:extLst>
          </p:cNvPr>
          <p:cNvSpPr/>
          <p:nvPr/>
        </p:nvSpPr>
        <p:spPr>
          <a:xfrm>
            <a:off x="5106414" y="3851871"/>
            <a:ext cx="6311229" cy="744843"/>
          </a:xfrm>
          <a:prstGeom prst="rect">
            <a:avLst/>
          </a:prstGeom>
          <a:solidFill>
            <a:srgbClr val="BA947F">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628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70B1-3A95-3A4A-A1EA-A289631D0071}"/>
              </a:ext>
            </a:extLst>
          </p:cNvPr>
          <p:cNvSpPr>
            <a:spLocks noGrp="1"/>
          </p:cNvSpPr>
          <p:nvPr>
            <p:ph type="title"/>
          </p:nvPr>
        </p:nvSpPr>
        <p:spPr>
          <a:xfrm>
            <a:off x="927355" y="185351"/>
            <a:ext cx="10353762" cy="1257300"/>
          </a:xfrm>
        </p:spPr>
        <p:txBody>
          <a:bodyPr/>
          <a:lstStyle/>
          <a:p>
            <a:r>
              <a:rPr lang="en-US" dirty="0"/>
              <a:t>Big Win?</a:t>
            </a:r>
          </a:p>
        </p:txBody>
      </p:sp>
      <p:sp>
        <p:nvSpPr>
          <p:cNvPr id="3" name="Content Placeholder 2">
            <a:extLst>
              <a:ext uri="{FF2B5EF4-FFF2-40B4-BE49-F238E27FC236}">
                <a16:creationId xmlns:a16="http://schemas.microsoft.com/office/drawing/2014/main" id="{44D9D0A6-6B12-1247-A5E5-17272F350932}"/>
              </a:ext>
            </a:extLst>
          </p:cNvPr>
          <p:cNvSpPr>
            <a:spLocks noGrp="1"/>
          </p:cNvSpPr>
          <p:nvPr>
            <p:ph idx="1"/>
          </p:nvPr>
        </p:nvSpPr>
        <p:spPr>
          <a:xfrm>
            <a:off x="185350" y="1260390"/>
            <a:ext cx="11837773" cy="5412260"/>
          </a:xfrm>
        </p:spPr>
        <p:txBody>
          <a:bodyPr>
            <a:normAutofit fontScale="92500"/>
          </a:bodyPr>
          <a:lstStyle/>
          <a:p>
            <a:pPr marL="36900" lvl="0" indent="0">
              <a:buNone/>
            </a:pPr>
            <a:r>
              <a:rPr lang="en-US" b="1" dirty="0">
                <a:effectLst/>
              </a:rPr>
              <a:t>We conceptualize solution-oriented Big Wins broadly as answers to specific research questions that leverage the unique features of ECHO, and that have the potential to yield far-reaching and long-term impacts on child health and disease. Specifically, their results have the potential to inform programs, practices, and policies that enhance children’s health.</a:t>
            </a:r>
          </a:p>
          <a:p>
            <a:pPr marL="36900" lvl="0" indent="0" algn="ctr">
              <a:buNone/>
            </a:pPr>
            <a:r>
              <a:rPr lang="en-US" b="1" dirty="0">
                <a:effectLst/>
              </a:rPr>
              <a:t>-----------------</a:t>
            </a:r>
          </a:p>
          <a:p>
            <a:pPr lvl="0"/>
            <a:endParaRPr lang="en-US" b="1" dirty="0">
              <a:effectLst/>
            </a:endParaRPr>
          </a:p>
          <a:p>
            <a:pPr lvl="0"/>
            <a:r>
              <a:rPr lang="en-US" b="1" dirty="0">
                <a:effectLst/>
              </a:rPr>
              <a:t>Solution orientation. </a:t>
            </a:r>
            <a:r>
              <a:rPr lang="en-US" dirty="0">
                <a:effectLst/>
              </a:rPr>
              <a:t>Describe the specific intervention trial, other program, improvement of clinical or public health practice, guideline, or change in policy that the main result of your study will inform. (Enter text or enter Not Applicable) Click here to enter text.</a:t>
            </a:r>
          </a:p>
          <a:p>
            <a:pPr lvl="0"/>
            <a:r>
              <a:rPr lang="en-US" b="1" dirty="0">
                <a:effectLst/>
              </a:rPr>
              <a:t>End-user Stakeholder Needs. </a:t>
            </a:r>
            <a:r>
              <a:rPr lang="en-US" dirty="0">
                <a:effectLst/>
              </a:rPr>
              <a:t>Identify the end-user stakeholder need that informs your answer to #1. Who is/are the end-user stakeholder(s)? How did you obtain information about their needs? Click here to enter text.</a:t>
            </a:r>
          </a:p>
          <a:p>
            <a:pPr lvl="0"/>
            <a:r>
              <a:rPr lang="en-US" b="1" dirty="0">
                <a:effectLst/>
              </a:rPr>
              <a:t>Innovation</a:t>
            </a:r>
            <a:r>
              <a:rPr lang="en-US" dirty="0">
                <a:effectLst/>
              </a:rPr>
              <a:t>. Explain any novel concepts, approaches, or methodologies that you propose. Click here to enter text.</a:t>
            </a:r>
            <a:br>
              <a:rPr lang="en-US" b="1" dirty="0">
                <a:effectLst/>
              </a:rPr>
            </a:br>
            <a:endParaRPr lang="en-US" dirty="0"/>
          </a:p>
        </p:txBody>
      </p:sp>
    </p:spTree>
    <p:extLst>
      <p:ext uri="{BB962C8B-B14F-4D97-AF65-F5344CB8AC3E}">
        <p14:creationId xmlns:p14="http://schemas.microsoft.com/office/powerpoint/2010/main" val="2115612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F5E75-2051-9843-882E-EA1AD48DB345}"/>
              </a:ext>
            </a:extLst>
          </p:cNvPr>
          <p:cNvSpPr>
            <a:spLocks noGrp="1"/>
          </p:cNvSpPr>
          <p:nvPr>
            <p:ph type="title"/>
          </p:nvPr>
        </p:nvSpPr>
        <p:spPr/>
        <p:txBody>
          <a:bodyPr/>
          <a:lstStyle/>
          <a:p>
            <a:r>
              <a:rPr lang="en-US" dirty="0"/>
              <a:t>Rationale and Structure</a:t>
            </a:r>
          </a:p>
        </p:txBody>
      </p:sp>
      <p:sp>
        <p:nvSpPr>
          <p:cNvPr id="3" name="Content Placeholder 2">
            <a:extLst>
              <a:ext uri="{FF2B5EF4-FFF2-40B4-BE49-F238E27FC236}">
                <a16:creationId xmlns:a16="http://schemas.microsoft.com/office/drawing/2014/main" id="{C98FC6C6-06B7-374C-9C07-4A8475921B1E}"/>
              </a:ext>
            </a:extLst>
          </p:cNvPr>
          <p:cNvSpPr>
            <a:spLocks noGrp="1"/>
          </p:cNvSpPr>
          <p:nvPr>
            <p:ph idx="1"/>
          </p:nvPr>
        </p:nvSpPr>
        <p:spPr/>
        <p:txBody>
          <a:bodyPr>
            <a:normAutofit fontScale="92500" lnSpcReduction="20000"/>
          </a:bodyPr>
          <a:lstStyle/>
          <a:p>
            <a:r>
              <a:rPr lang="en-US" dirty="0"/>
              <a:t>Rationale</a:t>
            </a:r>
          </a:p>
          <a:p>
            <a:pPr lvl="1"/>
            <a:r>
              <a:rPr lang="en-US" dirty="0"/>
              <a:t>Leveraging Echo</a:t>
            </a:r>
          </a:p>
          <a:p>
            <a:pPr lvl="1"/>
            <a:r>
              <a:rPr lang="en-US" dirty="0"/>
              <a:t>Thinking about our hormones data collection</a:t>
            </a:r>
          </a:p>
          <a:p>
            <a:pPr lvl="1"/>
            <a:r>
              <a:rPr lang="en-US" dirty="0"/>
              <a:t>This really needs to move forward quickly</a:t>
            </a:r>
          </a:p>
          <a:p>
            <a:r>
              <a:rPr lang="en-US" dirty="0"/>
              <a:t>Structure</a:t>
            </a:r>
          </a:p>
          <a:p>
            <a:pPr lvl="1"/>
            <a:r>
              <a:rPr lang="en-US" dirty="0"/>
              <a:t>How submission works</a:t>
            </a:r>
          </a:p>
          <a:p>
            <a:pPr lvl="1"/>
            <a:r>
              <a:rPr lang="en-US" dirty="0"/>
              <a:t>The original Idea</a:t>
            </a:r>
          </a:p>
          <a:p>
            <a:pPr lvl="1"/>
            <a:r>
              <a:rPr lang="en-US" dirty="0"/>
              <a:t>How that idea has evolved</a:t>
            </a:r>
          </a:p>
          <a:p>
            <a:pPr lvl="1"/>
            <a:r>
              <a:rPr lang="en-US" dirty="0"/>
              <a:t>Where that idea could be stronger</a:t>
            </a:r>
          </a:p>
          <a:p>
            <a:pPr lvl="1"/>
            <a:endParaRPr lang="en-US" dirty="0"/>
          </a:p>
          <a:p>
            <a:endParaRPr lang="en-US" dirty="0"/>
          </a:p>
          <a:p>
            <a:pPr marL="36900" indent="0">
              <a:buNone/>
            </a:pPr>
            <a:endParaRPr lang="en-US" dirty="0"/>
          </a:p>
        </p:txBody>
      </p:sp>
    </p:spTree>
    <p:extLst>
      <p:ext uri="{BB962C8B-B14F-4D97-AF65-F5344CB8AC3E}">
        <p14:creationId xmlns:p14="http://schemas.microsoft.com/office/powerpoint/2010/main" val="3206913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78C4-9F2B-F54F-BD38-0DDB485763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FD792E-169A-9F40-92EB-6F643B8B929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61308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1D5AB-9B07-554D-86E7-BB52FB333B4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How This Works (In Theory)</a:t>
            </a:r>
          </a:p>
        </p:txBody>
      </p:sp>
      <p:sp>
        <p:nvSpPr>
          <p:cNvPr id="19" name="Rectangle 1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B5A0E02D-A47C-6D40-B7BE-BF0C6EA512AA}"/>
              </a:ext>
            </a:extLst>
          </p:cNvPr>
          <p:cNvPicPr>
            <a:picLocks noGrp="1" noChangeAspect="1"/>
          </p:cNvPicPr>
          <p:nvPr>
            <p:ph idx="1"/>
          </p:nvPr>
        </p:nvPicPr>
        <p:blipFill>
          <a:blip r:embed="rId3"/>
          <a:stretch>
            <a:fillRect/>
          </a:stretch>
        </p:blipFill>
        <p:spPr>
          <a:xfrm>
            <a:off x="6169264" y="0"/>
            <a:ext cx="5297806" cy="6858000"/>
          </a:xfrm>
          <a:prstGeom prst="rect">
            <a:avLst/>
          </a:prstGeom>
        </p:spPr>
      </p:pic>
    </p:spTree>
    <p:extLst>
      <p:ext uri="{BB962C8B-B14F-4D97-AF65-F5344CB8AC3E}">
        <p14:creationId xmlns:p14="http://schemas.microsoft.com/office/powerpoint/2010/main" val="358904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1D5AB-9B07-554D-86E7-BB52FB333B4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How This Works (In Theory)</a:t>
            </a:r>
          </a:p>
        </p:txBody>
      </p:sp>
      <p:sp>
        <p:nvSpPr>
          <p:cNvPr id="19" name="Rectangle 18">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Description automatically generated">
            <a:extLst>
              <a:ext uri="{FF2B5EF4-FFF2-40B4-BE49-F238E27FC236}">
                <a16:creationId xmlns:a16="http://schemas.microsoft.com/office/drawing/2014/main" id="{E40ABDA3-977E-0544-815A-BAED9F2001A5}"/>
              </a:ext>
            </a:extLst>
          </p:cNvPr>
          <p:cNvPicPr>
            <a:picLocks noGrp="1" noChangeAspect="1"/>
          </p:cNvPicPr>
          <p:nvPr>
            <p:ph idx="1"/>
          </p:nvPr>
        </p:nvPicPr>
        <p:blipFill>
          <a:blip r:embed="rId3"/>
          <a:stretch>
            <a:fillRect/>
          </a:stretch>
        </p:blipFill>
        <p:spPr>
          <a:xfrm>
            <a:off x="6096000" y="0"/>
            <a:ext cx="5291196" cy="6847432"/>
          </a:xfrm>
        </p:spPr>
      </p:pic>
    </p:spTree>
    <p:extLst>
      <p:ext uri="{BB962C8B-B14F-4D97-AF65-F5344CB8AC3E}">
        <p14:creationId xmlns:p14="http://schemas.microsoft.com/office/powerpoint/2010/main" val="1716383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21338DC-3E70-5247-869D-698169A42E73}"/>
              </a:ext>
            </a:extLst>
          </p:cNvPr>
          <p:cNvPicPr>
            <a:picLocks noGrp="1" noChangeAspect="1"/>
          </p:cNvPicPr>
          <p:nvPr>
            <p:ph idx="1"/>
          </p:nvPr>
        </p:nvPicPr>
        <p:blipFill rotWithShape="1">
          <a:blip r:embed="rId2"/>
          <a:srcRect r="3414" b="37002"/>
          <a:stretch/>
        </p:blipFill>
        <p:spPr>
          <a:xfrm>
            <a:off x="1641329" y="248174"/>
            <a:ext cx="8909341" cy="6361651"/>
          </a:xfrm>
        </p:spPr>
      </p:pic>
    </p:spTree>
    <p:extLst>
      <p:ext uri="{BB962C8B-B14F-4D97-AF65-F5344CB8AC3E}">
        <p14:creationId xmlns:p14="http://schemas.microsoft.com/office/powerpoint/2010/main" val="1375465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B5073B-4118-6C48-B39A-41C12EC38740}"/>
              </a:ext>
            </a:extLst>
          </p:cNvPr>
          <p:cNvPicPr>
            <a:picLocks noGrp="1" noChangeAspect="1"/>
          </p:cNvPicPr>
          <p:nvPr>
            <p:ph idx="1"/>
          </p:nvPr>
        </p:nvPicPr>
        <p:blipFill rotWithShape="1">
          <a:blip r:embed="rId2"/>
          <a:srcRect l="-2065" t="62855" r="1" b="7540"/>
          <a:stretch/>
        </p:blipFill>
        <p:spPr>
          <a:xfrm>
            <a:off x="499818" y="1235676"/>
            <a:ext cx="11192364" cy="4201298"/>
          </a:xfrm>
        </p:spPr>
      </p:pic>
    </p:spTree>
    <p:extLst>
      <p:ext uri="{BB962C8B-B14F-4D97-AF65-F5344CB8AC3E}">
        <p14:creationId xmlns:p14="http://schemas.microsoft.com/office/powerpoint/2010/main" val="1602029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903BA-EF32-3A4D-8ECB-47DFB46471B9}"/>
              </a:ext>
            </a:extLst>
          </p:cNvPr>
          <p:cNvSpPr>
            <a:spLocks noGrp="1"/>
          </p:cNvSpPr>
          <p:nvPr>
            <p:ph type="title"/>
          </p:nvPr>
        </p:nvSpPr>
        <p:spPr/>
        <p:txBody>
          <a:bodyPr>
            <a:normAutofit fontScale="90000"/>
          </a:bodyPr>
          <a:lstStyle/>
          <a:p>
            <a:r>
              <a:rPr lang="en-US" b="1" dirty="0">
                <a:effectLst/>
              </a:rPr>
              <a:t>“The impact of Early Life Stress on Susceptibility and Severity of Symptoms of Coronavirus.”</a:t>
            </a:r>
            <a:br>
              <a:rPr lang="en-US" dirty="0">
                <a:effectLst/>
              </a:rPr>
            </a:br>
            <a:endParaRPr lang="en-US" dirty="0"/>
          </a:p>
        </p:txBody>
      </p:sp>
      <p:sp>
        <p:nvSpPr>
          <p:cNvPr id="3" name="Content Placeholder 2">
            <a:extLst>
              <a:ext uri="{FF2B5EF4-FFF2-40B4-BE49-F238E27FC236}">
                <a16:creationId xmlns:a16="http://schemas.microsoft.com/office/drawing/2014/main" id="{72465CD7-9E94-DE49-8F5C-5B9FF7042EC4}"/>
              </a:ext>
            </a:extLst>
          </p:cNvPr>
          <p:cNvSpPr>
            <a:spLocks noGrp="1"/>
          </p:cNvSpPr>
          <p:nvPr>
            <p:ph idx="1"/>
          </p:nvPr>
        </p:nvSpPr>
        <p:spPr/>
        <p:txBody>
          <a:bodyPr/>
          <a:lstStyle/>
          <a:p>
            <a:pPr marL="36900" indent="0" algn="ctr">
              <a:buNone/>
            </a:pPr>
            <a:r>
              <a:rPr lang="en-US" dirty="0">
                <a:effectLst/>
              </a:rPr>
              <a:t>WHERE WE STARTED:</a:t>
            </a:r>
          </a:p>
          <a:p>
            <a:r>
              <a:rPr lang="en-US" dirty="0">
                <a:effectLst/>
              </a:rPr>
              <a:t>Hypothesis 1 : History of Early Life Adversity will predispose to susceptibility for COVID 19, and influence the severity of COVID 19 related symptoms . </a:t>
            </a:r>
          </a:p>
          <a:p>
            <a:r>
              <a:rPr lang="en-US" dirty="0">
                <a:effectLst/>
              </a:rPr>
              <a:t>Hypothesis 2 : Where one lives (rural/urban; neighborhood density) will moderate the potential association between Early Life Adversity and COVID 19 such that more dense neighborhoods will have stronger relationships between early life adversity and COVID 19 symptoms and severity. </a:t>
            </a:r>
          </a:p>
          <a:p>
            <a:endParaRPr lang="en-US" dirty="0"/>
          </a:p>
        </p:txBody>
      </p:sp>
    </p:spTree>
    <p:extLst>
      <p:ext uri="{BB962C8B-B14F-4D97-AF65-F5344CB8AC3E}">
        <p14:creationId xmlns:p14="http://schemas.microsoft.com/office/powerpoint/2010/main" val="3689118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CD233-1832-1B44-8CED-C67B03635B65}"/>
              </a:ext>
            </a:extLst>
          </p:cNvPr>
          <p:cNvSpPr>
            <a:spLocks noGrp="1"/>
          </p:cNvSpPr>
          <p:nvPr>
            <p:ph type="title"/>
          </p:nvPr>
        </p:nvSpPr>
        <p:spPr/>
        <p:txBody>
          <a:bodyPr/>
          <a:lstStyle/>
          <a:p>
            <a:r>
              <a:rPr lang="en-US" dirty="0"/>
              <a:t>What are we interested in? </a:t>
            </a:r>
          </a:p>
        </p:txBody>
      </p:sp>
      <p:sp>
        <p:nvSpPr>
          <p:cNvPr id="4" name="Oval 3">
            <a:extLst>
              <a:ext uri="{FF2B5EF4-FFF2-40B4-BE49-F238E27FC236}">
                <a16:creationId xmlns:a16="http://schemas.microsoft.com/office/drawing/2014/main" id="{6EEDCF33-75BA-624D-A7B9-2D36C5154D7F}"/>
              </a:ext>
            </a:extLst>
          </p:cNvPr>
          <p:cNvSpPr/>
          <p:nvPr/>
        </p:nvSpPr>
        <p:spPr>
          <a:xfrm>
            <a:off x="1839310" y="3429000"/>
            <a:ext cx="3111062" cy="133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COVID-19 Symptoms/Severity</a:t>
            </a:r>
          </a:p>
        </p:txBody>
      </p:sp>
      <p:sp>
        <p:nvSpPr>
          <p:cNvPr id="5" name="Oval 4">
            <a:extLst>
              <a:ext uri="{FF2B5EF4-FFF2-40B4-BE49-F238E27FC236}">
                <a16:creationId xmlns:a16="http://schemas.microsoft.com/office/drawing/2014/main" id="{E7A50683-1141-BE40-BF42-7E8705007A06}"/>
              </a:ext>
            </a:extLst>
          </p:cNvPr>
          <p:cNvSpPr/>
          <p:nvPr/>
        </p:nvSpPr>
        <p:spPr>
          <a:xfrm>
            <a:off x="7099738" y="3429000"/>
            <a:ext cx="3111062" cy="1332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Stress</a:t>
            </a:r>
          </a:p>
        </p:txBody>
      </p:sp>
      <p:sp>
        <p:nvSpPr>
          <p:cNvPr id="6" name="Curved Down Arrow 5">
            <a:extLst>
              <a:ext uri="{FF2B5EF4-FFF2-40B4-BE49-F238E27FC236}">
                <a16:creationId xmlns:a16="http://schemas.microsoft.com/office/drawing/2014/main" id="{4BA7BB7F-E41C-0244-9047-DC3C5C9E1EBC}"/>
              </a:ext>
            </a:extLst>
          </p:cNvPr>
          <p:cNvSpPr/>
          <p:nvPr/>
        </p:nvSpPr>
        <p:spPr>
          <a:xfrm>
            <a:off x="3226607" y="2536278"/>
            <a:ext cx="5728138" cy="6831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a:extLst>
              <a:ext uri="{FF2B5EF4-FFF2-40B4-BE49-F238E27FC236}">
                <a16:creationId xmlns:a16="http://schemas.microsoft.com/office/drawing/2014/main" id="{2B1FB531-8DDB-E747-BAF7-FD77773B0964}"/>
              </a:ext>
            </a:extLst>
          </p:cNvPr>
          <p:cNvSpPr/>
          <p:nvPr/>
        </p:nvSpPr>
        <p:spPr>
          <a:xfrm rot="10800000">
            <a:off x="3226607" y="4970736"/>
            <a:ext cx="5728138" cy="68317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5459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9" presetClass="emph" presetSubtype="0" grpId="1" nodeType="withEffect">
                                  <p:stCondLst>
                                    <p:cond delay="0"/>
                                  </p:stCondLst>
                                  <p:childTnLst>
                                    <p:set>
                                      <p:cBhvr>
                                        <p:cTn id="18" dur="indefinite"/>
                                        <p:tgtEl>
                                          <p:spTgt spid="6"/>
                                        </p:tgtEl>
                                        <p:attrNameLst>
                                          <p:attrName>style.opacity</p:attrName>
                                        </p:attrNameLst>
                                      </p:cBhvr>
                                      <p:to>
                                        <p:strVal val="0.25"/>
                                      </p:to>
                                    </p:set>
                                    <p:animEffect filter="image" prLst="opacity: 0.25">
                                      <p:cBhvr rctx="IE">
                                        <p:cTn id="19"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B08A-367B-564B-9CA8-1E4C1D31E0CA}"/>
              </a:ext>
            </a:extLst>
          </p:cNvPr>
          <p:cNvSpPr>
            <a:spLocks noGrp="1"/>
          </p:cNvSpPr>
          <p:nvPr>
            <p:ph type="title"/>
          </p:nvPr>
        </p:nvSpPr>
        <p:spPr>
          <a:xfrm>
            <a:off x="913795" y="75107"/>
            <a:ext cx="10353762" cy="1257300"/>
          </a:xfrm>
        </p:spPr>
        <p:txBody>
          <a:bodyPr/>
          <a:lstStyle/>
          <a:p>
            <a:r>
              <a:rPr lang="en-US" dirty="0"/>
              <a:t>But…Why?</a:t>
            </a:r>
          </a:p>
        </p:txBody>
      </p:sp>
      <p:pic>
        <p:nvPicPr>
          <p:cNvPr id="5" name="Picture 4">
            <a:extLst>
              <a:ext uri="{FF2B5EF4-FFF2-40B4-BE49-F238E27FC236}">
                <a16:creationId xmlns:a16="http://schemas.microsoft.com/office/drawing/2014/main" id="{184475E9-5B72-AB48-B951-45E0A8375C86}"/>
              </a:ext>
            </a:extLst>
          </p:cNvPr>
          <p:cNvPicPr>
            <a:picLocks noChangeAspect="1"/>
          </p:cNvPicPr>
          <p:nvPr/>
        </p:nvPicPr>
        <p:blipFill>
          <a:blip r:embed="rId3"/>
          <a:stretch>
            <a:fillRect/>
          </a:stretch>
        </p:blipFill>
        <p:spPr>
          <a:xfrm>
            <a:off x="3178257" y="1172004"/>
            <a:ext cx="5824838" cy="4103863"/>
          </a:xfrm>
          <a:prstGeom prst="rect">
            <a:avLst/>
          </a:prstGeom>
        </p:spPr>
      </p:pic>
      <p:sp>
        <p:nvSpPr>
          <p:cNvPr id="6" name="TextBox 5">
            <a:extLst>
              <a:ext uri="{FF2B5EF4-FFF2-40B4-BE49-F238E27FC236}">
                <a16:creationId xmlns:a16="http://schemas.microsoft.com/office/drawing/2014/main" id="{CB462ED3-D632-0A43-99FA-2A12234F3C1E}"/>
              </a:ext>
            </a:extLst>
          </p:cNvPr>
          <p:cNvSpPr txBox="1"/>
          <p:nvPr/>
        </p:nvSpPr>
        <p:spPr>
          <a:xfrm>
            <a:off x="304800" y="5685996"/>
            <a:ext cx="11887200" cy="923330"/>
          </a:xfrm>
          <a:prstGeom prst="rect">
            <a:avLst/>
          </a:prstGeom>
          <a:noFill/>
        </p:spPr>
        <p:txBody>
          <a:bodyPr wrap="square" rtlCol="0">
            <a:spAutoFit/>
          </a:bodyPr>
          <a:lstStyle/>
          <a:p>
            <a:r>
              <a:rPr lang="en-US" dirty="0"/>
              <a:t>Early childhood stress is associated with elevated antibody levels to herpes simplex virus type 1</a:t>
            </a:r>
          </a:p>
          <a:p>
            <a:r>
              <a:rPr lang="en-US" dirty="0"/>
              <a:t>Elizabeth A. </a:t>
            </a:r>
            <a:r>
              <a:rPr lang="en-US" dirty="0" err="1"/>
              <a:t>Shirtcliff</a:t>
            </a:r>
            <a:r>
              <a:rPr lang="en-US" dirty="0"/>
              <a:t>, Christopher L. Coe, Seth D. Pollak</a:t>
            </a:r>
          </a:p>
          <a:p>
            <a:r>
              <a:rPr lang="en-US" dirty="0"/>
              <a:t>Proceedings of the National Academy of Sciences Feb 2009, 106 (8) 2963-2967; DOI:10.1073/pnas.0806660106</a:t>
            </a:r>
          </a:p>
        </p:txBody>
      </p:sp>
    </p:spTree>
    <p:extLst>
      <p:ext uri="{BB962C8B-B14F-4D97-AF65-F5344CB8AC3E}">
        <p14:creationId xmlns:p14="http://schemas.microsoft.com/office/powerpoint/2010/main" val="35577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LightSeed_2SEEDS">
      <a:dk1>
        <a:srgbClr val="000000"/>
      </a:dk1>
      <a:lt1>
        <a:srgbClr val="FFFFFF"/>
      </a:lt1>
      <a:dk2>
        <a:srgbClr val="412F24"/>
      </a:dk2>
      <a:lt2>
        <a:srgbClr val="E2E6E8"/>
      </a:lt2>
      <a:accent1>
        <a:srgbClr val="BA947F"/>
      </a:accent1>
      <a:accent2>
        <a:srgbClr val="C69699"/>
      </a:accent2>
      <a:accent3>
        <a:srgbClr val="ACA383"/>
      </a:accent3>
      <a:accent4>
        <a:srgbClr val="79AAB1"/>
      </a:accent4>
      <a:accent5>
        <a:srgbClr val="8AA3C0"/>
      </a:accent5>
      <a:accent6>
        <a:srgbClr val="7F82BA"/>
      </a:accent6>
      <a:hlink>
        <a:srgbClr val="5A87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680</Words>
  <Application>Microsoft Macintosh PowerPoint</Application>
  <PresentationFormat>Widescreen</PresentationFormat>
  <Paragraphs>68</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ff-quadraat-web-pro</vt:lpstr>
      <vt:lpstr>Georgia Pro Cond Light</vt:lpstr>
      <vt:lpstr>Speak Pro</vt:lpstr>
      <vt:lpstr>Wingdings 2</vt:lpstr>
      <vt:lpstr>SlateVTI</vt:lpstr>
      <vt:lpstr>“The Impact of Early Life Stress on Susceptibility and Severity of Symptoms of Coronavirus.”</vt:lpstr>
      <vt:lpstr>Rationale and Structure</vt:lpstr>
      <vt:lpstr>How This Works (In Theory)</vt:lpstr>
      <vt:lpstr>How This Works (In Theory)</vt:lpstr>
      <vt:lpstr>PowerPoint Presentation</vt:lpstr>
      <vt:lpstr>PowerPoint Presentation</vt:lpstr>
      <vt:lpstr>“The impact of Early Life Stress on Susceptibility and Severity of Symptoms of Coronavirus.” </vt:lpstr>
      <vt:lpstr>What are we interested in? </vt:lpstr>
      <vt:lpstr>But…Why?</vt:lpstr>
      <vt:lpstr>OK, But HSV isn’t COVID and PI/PA kids aren’t typical, so…why?</vt:lpstr>
      <vt:lpstr>OK, but that was done like 30 years ago…</vt:lpstr>
      <vt:lpstr>Fine. But COVID-19 isn’t the common cold</vt:lpstr>
      <vt:lpstr>Well that’s a great thing to tell a zoom room full of super stressed people…</vt:lpstr>
      <vt:lpstr>PowerPoint Presentation</vt:lpstr>
      <vt:lpstr>Proposal modifications since posting concept proposal</vt:lpstr>
      <vt:lpstr>Stress Measures</vt:lpstr>
      <vt:lpstr>What to Resolve for the ECHO Analysis Proposal</vt:lpstr>
      <vt:lpstr>What to Resolve for the ECHO Analysis Proposal</vt:lpstr>
      <vt:lpstr>Big Win?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ECHO Concept Proposal</dc:title>
  <dc:creator>Dismukes, Andrew</dc:creator>
  <cp:lastModifiedBy>Dismukes, Andrew</cp:lastModifiedBy>
  <cp:revision>7</cp:revision>
  <dcterms:created xsi:type="dcterms:W3CDTF">2020-09-20T20:35:34Z</dcterms:created>
  <dcterms:modified xsi:type="dcterms:W3CDTF">2020-09-21T14:48:07Z</dcterms:modified>
</cp:coreProperties>
</file>